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75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5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9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9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62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9546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934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346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2485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6887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9425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5583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8260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5476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6522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1463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9765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24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6381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032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03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68631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18969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7640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4610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0370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627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252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9554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4084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0553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5345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55780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33848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84525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89475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7810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891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28848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24134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7147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66444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7433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88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84762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perfect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36832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perfect.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08939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perfect.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with the present perfect.</a:t>
            </a:r>
            <a:endParaRPr lang="en-US" sz="20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51494" y="475728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present perfect?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C99A00DA-5B0C-43F9-9929-7C72487D7CA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haven’t travelled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outside of Europe.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25" y="420396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176602" y="4269797"/>
            <a:ext cx="2760152" cy="1624084"/>
          </a:xfrm>
          <a:prstGeom prst="wedgeRoundRectCallout">
            <a:avLst>
              <a:gd name="adj1" fmla="val 63867"/>
              <a:gd name="adj2" fmla="val 11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boy says: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novels.’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does he read the books –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the present or the future?</a:t>
            </a:r>
          </a:p>
        </p:txBody>
      </p:sp>
      <p:sp>
        <p:nvSpPr>
          <p:cNvPr id="22" name="Shape 87"/>
          <p:cNvSpPr/>
          <p:nvPr/>
        </p:nvSpPr>
        <p:spPr>
          <a:xfrm>
            <a:off x="520996" y="4107976"/>
            <a:ext cx="1655606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fr-FR" sz="1600" i="1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fr-FR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4472320" y="2792869"/>
            <a:ext cx="1955775" cy="961073"/>
          </a:xfrm>
          <a:prstGeom prst="wedgeRoundRectCallout">
            <a:avLst>
              <a:gd name="adj1" fmla="val -7471"/>
              <a:gd name="adj2" fmla="val 7732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we know specifically when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5" name="Shape 87"/>
          <p:cNvSpPr/>
          <p:nvPr/>
        </p:nvSpPr>
        <p:spPr>
          <a:xfrm>
            <a:off x="2728875" y="2697674"/>
            <a:ext cx="1655606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6919396" y="2697675"/>
            <a:ext cx="2183661" cy="1091586"/>
          </a:xfrm>
          <a:prstGeom prst="wedgeRoundRectCallout">
            <a:avLst>
              <a:gd name="adj1" fmla="val -51434"/>
              <a:gd name="adj2" fmla="val 8868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Did he read the books at some time in his life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9" name="Shape 87"/>
          <p:cNvSpPr/>
          <p:nvPr/>
        </p:nvSpPr>
        <p:spPr>
          <a:xfrm>
            <a:off x="9103057" y="2622247"/>
            <a:ext cx="1655606" cy="908320"/>
          </a:xfrm>
          <a:prstGeom prst="cloudCallout">
            <a:avLst>
              <a:gd name="adj1" fmla="val -58114"/>
              <a:gd name="adj2" fmla="val 3145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991390" y="4343374"/>
            <a:ext cx="3926819" cy="2365628"/>
          </a:xfrm>
          <a:prstGeom prst="wedgeRoundRectCallout">
            <a:avLst>
              <a:gd name="adj1" fmla="val -66786"/>
              <a:gd name="adj2" fmla="val 774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Choose the best timeline.</a:t>
            </a: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A. </a:t>
            </a: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B.</a:t>
            </a:r>
          </a:p>
          <a:p>
            <a:pPr lvl="0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670042" y="5443858"/>
            <a:ext cx="2655497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325539" y="5158854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9208075" y="4851207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294298" y="5153506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060495" y="4883566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Born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531217" y="5023865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897077" y="5020569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257876" y="5020135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7692877" y="6228722"/>
            <a:ext cx="2764971" cy="561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457848" y="5935776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9340384" y="5627999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sp>
        <p:nvSpPr>
          <p:cNvPr id="59" name="Quad Arrow 58"/>
          <p:cNvSpPr/>
          <p:nvPr/>
        </p:nvSpPr>
        <p:spPr>
          <a:xfrm rot="2555665">
            <a:off x="8769881" y="6053818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Quad Arrow 60"/>
          <p:cNvSpPr/>
          <p:nvPr/>
        </p:nvSpPr>
        <p:spPr>
          <a:xfrm rot="2555665">
            <a:off x="9290471" y="6051410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Quad Arrow 61"/>
          <p:cNvSpPr/>
          <p:nvPr/>
        </p:nvSpPr>
        <p:spPr>
          <a:xfrm rot="2555665">
            <a:off x="8163052" y="6063677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Quad Arrow 62"/>
          <p:cNvSpPr/>
          <p:nvPr/>
        </p:nvSpPr>
        <p:spPr>
          <a:xfrm rot="2555665">
            <a:off x="9739257" y="6051410"/>
            <a:ext cx="344408" cy="354624"/>
          </a:xfrm>
          <a:prstGeom prst="quad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8907399" y="5981643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9470596" y="5993910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9925133" y="5997149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186353" y="5649667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2011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761909" y="5653305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2014</a:t>
            </a:r>
          </a:p>
        </p:txBody>
      </p:sp>
      <p:sp>
        <p:nvSpPr>
          <p:cNvPr id="73" name="Rectangle 72"/>
          <p:cNvSpPr/>
          <p:nvPr/>
        </p:nvSpPr>
        <p:spPr>
          <a:xfrm>
            <a:off x="8323097" y="5655698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2016</a:t>
            </a:r>
          </a:p>
        </p:txBody>
      </p:sp>
      <p:sp>
        <p:nvSpPr>
          <p:cNvPr id="74" name="Rectangle 73"/>
          <p:cNvSpPr/>
          <p:nvPr/>
        </p:nvSpPr>
        <p:spPr>
          <a:xfrm>
            <a:off x="8811403" y="5643245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2017</a:t>
            </a:r>
          </a:p>
        </p:txBody>
      </p:sp>
      <p:sp>
        <p:nvSpPr>
          <p:cNvPr id="75" name="Shape 87"/>
          <p:cNvSpPr/>
          <p:nvPr/>
        </p:nvSpPr>
        <p:spPr>
          <a:xfrm>
            <a:off x="10362773" y="3753942"/>
            <a:ext cx="1655606" cy="908320"/>
          </a:xfrm>
          <a:prstGeom prst="cloudCallout">
            <a:avLst>
              <a:gd name="adj1" fmla="val -58114"/>
              <a:gd name="adj2" fmla="val 31452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9536464" y="5020062"/>
            <a:ext cx="61017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8317133" y="5943984"/>
            <a:ext cx="0" cy="28500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Block Arc 2">
            <a:extLst>
              <a:ext uri="{FF2B5EF4-FFF2-40B4-BE49-F238E27FC236}">
                <a16:creationId xmlns:a16="http://schemas.microsoft.com/office/drawing/2014/main" id="{01173755-85DD-4ED6-9507-925F64F51ED9}"/>
              </a:ext>
            </a:extLst>
          </p:cNvPr>
          <p:cNvSpPr/>
          <p:nvPr/>
        </p:nvSpPr>
        <p:spPr>
          <a:xfrm>
            <a:off x="8422504" y="5007505"/>
            <a:ext cx="1723437" cy="59784"/>
          </a:xfrm>
          <a:prstGeom prst="blockArc">
            <a:avLst/>
          </a:prstGeom>
          <a:solidFill>
            <a:srgbClr val="0070C0"/>
          </a:solidFill>
          <a:ln>
            <a:solidFill>
              <a:srgbClr val="1B46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Google Shape;65;p15">
            <a:extLst>
              <a:ext uri="{FF2B5EF4-FFF2-40B4-BE49-F238E27FC236}">
                <a16:creationId xmlns:a16="http://schemas.microsoft.com/office/drawing/2014/main" id="{D39F4BA2-D0E7-457F-AD6C-F034941223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6" grpId="0"/>
      <p:bldP spid="38" grpId="0"/>
      <p:bldP spid="12" grpId="0"/>
      <p:bldP spid="42" grpId="0"/>
      <p:bldP spid="43" grpId="0"/>
      <p:bldP spid="58" grpId="0"/>
      <p:bldP spid="59" grpId="0" animBg="1"/>
      <p:bldP spid="61" grpId="0" animBg="1"/>
      <p:bldP spid="62" grpId="0" animBg="1"/>
      <p:bldP spid="63" grpId="0" animBg="1"/>
      <p:bldP spid="71" grpId="0"/>
      <p:bldP spid="72" grpId="0"/>
      <p:bldP spid="73" grpId="0"/>
      <p:bldP spid="74" grpId="0"/>
      <p:bldP spid="75" grpId="0" animBg="1"/>
      <p:bldP spid="76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802" y="3706320"/>
            <a:ext cx="6197344" cy="781050"/>
          </a:xfrm>
          <a:prstGeom prst="rect">
            <a:avLst/>
          </a:prstGeom>
        </p:spPr>
      </p:pic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7" y="1992275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448521" y="1916847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of the author’s novels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258" y="1916846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7008115" y="1887319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haven’t travelled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lot outside of Europe.</a:t>
            </a:r>
          </a:p>
        </p:txBody>
      </p:sp>
      <p:sp>
        <p:nvSpPr>
          <p:cNvPr id="45" name="Shape 82"/>
          <p:cNvSpPr txBox="1">
            <a:spLocks/>
          </p:cNvSpPr>
          <p:nvPr/>
        </p:nvSpPr>
        <p:spPr>
          <a:xfrm>
            <a:off x="450601" y="972913"/>
            <a:ext cx="10576488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general </a:t>
            </a:r>
            <a:r>
              <a:rPr lang="fr-FR" sz="2500" b="1" u="sng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our lives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up to now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with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 specific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mention of when they happened.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50601" y="4226712"/>
            <a:ext cx="11354712" cy="1475529"/>
            <a:chOff x="464550" y="4846627"/>
            <a:chExt cx="11226754" cy="1251773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1627636" y="4846627"/>
              <a:ext cx="2234928" cy="261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I was born.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2559378" y="5158784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2559378" y="6065797"/>
              <a:ext cx="5613377" cy="3260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Straight Connector 75"/>
          <p:cNvCxnSpPr/>
          <p:nvPr/>
        </p:nvCxnSpPr>
        <p:spPr>
          <a:xfrm flipV="1">
            <a:off x="8158806" y="4594667"/>
            <a:ext cx="0" cy="35021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7175947" y="4171713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Now.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120894" y="5792176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My life up to now.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161937" y="4113931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I’ve read all the novels.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4120" y="4359593"/>
            <a:ext cx="342900" cy="50482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1510" y="4362748"/>
            <a:ext cx="342900" cy="50482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085" y="4360795"/>
            <a:ext cx="342900" cy="504825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140" y="4350123"/>
            <a:ext cx="342900" cy="504825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9726" y="4352892"/>
            <a:ext cx="342900" cy="504825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632" y="3420973"/>
            <a:ext cx="1000735" cy="1000735"/>
          </a:xfrm>
          <a:prstGeom prst="rect">
            <a:avLst/>
          </a:prstGeom>
        </p:spPr>
      </p:pic>
      <p:sp>
        <p:nvSpPr>
          <p:cNvPr id="87" name="Rounded Rectangular Callout 86"/>
          <p:cNvSpPr/>
          <p:nvPr/>
        </p:nvSpPr>
        <p:spPr>
          <a:xfrm>
            <a:off x="8911861" y="4534489"/>
            <a:ext cx="1955775" cy="961073"/>
          </a:xfrm>
          <a:prstGeom prst="wedgeRoundRectCallout">
            <a:avLst>
              <a:gd name="adj1" fmla="val 37189"/>
              <a:gd name="adj2" fmla="val -7604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don’t know exactly when he read the books.</a:t>
            </a:r>
          </a:p>
        </p:txBody>
      </p:sp>
      <p:sp>
        <p:nvSpPr>
          <p:cNvPr id="88" name="Arc 87"/>
          <p:cNvSpPr/>
          <p:nvPr/>
        </p:nvSpPr>
        <p:spPr>
          <a:xfrm rot="5157138" flipV="1">
            <a:off x="6916615" y="3466787"/>
            <a:ext cx="2089380" cy="3161572"/>
          </a:xfrm>
          <a:prstGeom prst="arc">
            <a:avLst>
              <a:gd name="adj1" fmla="val 6350347"/>
              <a:gd name="adj2" fmla="val 1425070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9" name="Rounded Rectangular Callout 88"/>
          <p:cNvSpPr/>
          <p:nvPr/>
        </p:nvSpPr>
        <p:spPr>
          <a:xfrm>
            <a:off x="237003" y="5138880"/>
            <a:ext cx="1955775" cy="1062361"/>
          </a:xfrm>
          <a:prstGeom prst="wedgeRoundRectCallout">
            <a:avLst>
              <a:gd name="adj1" fmla="val 61613"/>
              <a:gd name="adj2" fmla="val -3628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action(s) happened in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at some time ‘in his life’.</a:t>
            </a:r>
          </a:p>
        </p:txBody>
      </p:sp>
      <p:sp>
        <p:nvSpPr>
          <p:cNvPr id="90" name="Arc 89"/>
          <p:cNvSpPr/>
          <p:nvPr/>
        </p:nvSpPr>
        <p:spPr>
          <a:xfrm rot="10800000" flipV="1">
            <a:off x="1626941" y="5116389"/>
            <a:ext cx="3318549" cy="1171789"/>
          </a:xfrm>
          <a:prstGeom prst="arc">
            <a:avLst>
              <a:gd name="adj1" fmla="val 1009718"/>
              <a:gd name="adj2" fmla="val 978777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1" name="Pentagon 90"/>
          <p:cNvSpPr/>
          <p:nvPr/>
        </p:nvSpPr>
        <p:spPr>
          <a:xfrm>
            <a:off x="8948686" y="559672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BCD76543-46B5-4DD8-BBFE-4DEBC3E6FC8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9800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7" grpId="0" animBg="1"/>
      <p:bldP spid="88" grpId="0" animBg="1"/>
      <p:bldP spid="89" grpId="0" animBg="1"/>
      <p:bldP spid="90" grpId="0" animBg="1"/>
      <p:bldP spid="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I’ve read all of the author’s novels. He’s Canadian. Have you ever been to Canada? It sounds beautiful.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No. I’ve never visited Canada, but I would love to! I haven’t travelled a lot outside of Europe.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603" y="4136168"/>
            <a:ext cx="771659" cy="771659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8147713" y="2546195"/>
            <a:ext cx="3721928" cy="1130314"/>
          </a:xfrm>
          <a:prstGeom prst="wedgeRoundRectCallout">
            <a:avLst>
              <a:gd name="adj1" fmla="val 30244"/>
              <a:gd name="adj2" fmla="val 6587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again. Can you find examples of the present perfect in the positive, negative and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form?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518241"/>
              </p:ext>
            </p:extLst>
          </p:nvPr>
        </p:nvGraphicFramePr>
        <p:xfrm>
          <a:off x="521826" y="2680296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33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380756"/>
              </p:ext>
            </p:extLst>
          </p:nvPr>
        </p:nvGraphicFramePr>
        <p:xfrm>
          <a:off x="521826" y="3830717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59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515042"/>
              </p:ext>
            </p:extLst>
          </p:nvPr>
        </p:nvGraphicFramePr>
        <p:xfrm>
          <a:off x="521826" y="5048897"/>
          <a:ext cx="7339284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82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8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122062" y="2680296"/>
            <a:ext cx="3554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I’ve read all </a:t>
            </a:r>
            <a:r>
              <a:rPr lang="en-GB" sz="1600" b="1">
                <a:solidFill>
                  <a:srgbClr val="002060"/>
                </a:solidFill>
              </a:rPr>
              <a:t>of the author’s </a:t>
            </a:r>
            <a:r>
              <a:rPr lang="en-GB" sz="1600" b="1" dirty="0">
                <a:solidFill>
                  <a:srgbClr val="002060"/>
                </a:solidFill>
              </a:rPr>
              <a:t>novels.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99952" y="3830717"/>
            <a:ext cx="4261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I haven’t travelled a lot outside of Europe.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28422" y="5048897"/>
            <a:ext cx="3421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Have you (ever) been </a:t>
            </a:r>
            <a:r>
              <a:rPr lang="en-US" sz="1600" b="1" dirty="0">
                <a:solidFill>
                  <a:srgbClr val="002060"/>
                </a:solidFill>
              </a:rPr>
              <a:t>to </a:t>
            </a:r>
            <a:r>
              <a:rPr lang="en-GB" sz="1600" b="1" dirty="0">
                <a:solidFill>
                  <a:srgbClr val="002060"/>
                </a:solidFill>
              </a:rPr>
              <a:t>Canada?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7953059" y="3830716"/>
            <a:ext cx="3183513" cy="2274371"/>
          </a:xfrm>
          <a:prstGeom prst="wedgeRoundRectCallout">
            <a:avLst>
              <a:gd name="adj1" fmla="val 54472"/>
              <a:gd name="adj2" fmla="val 137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put these words into the table. Look at the examples to help you.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47714" y="4738550"/>
            <a:ext cx="6005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789161" y="4742768"/>
            <a:ext cx="7983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hasn’t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173885" y="4738550"/>
            <a:ext cx="96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haven’t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603282" y="4738550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101738" y="5065768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098145" y="5400104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99806" y="5743417"/>
            <a:ext cx="1702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err="1">
                <a:solidFill>
                  <a:srgbClr val="002060"/>
                </a:solidFill>
              </a:rPr>
              <a:t>past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participle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807709" y="5203717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Have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807709" y="5568865"/>
            <a:ext cx="7369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2060"/>
                </a:solidFill>
              </a:rPr>
              <a:t>Has</a:t>
            </a: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08AB53D8-C747-4505-BB9B-BED570164E0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578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.00417 L -0.59961 -0.2486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87" y="-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7.40741E-7 L -0.47018 -0.1935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74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-0.23606 -0.274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0" y="-1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64219 -0.0840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09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2 -3.7037E-6 L -0.5224 -0.02777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31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-0.23697 -0.15533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49" y="-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33333E-6 L -0.73855 0.0282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27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4.07407E-6 L -0.73334 0.0247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67" y="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96296E-6 L -0.23541 -0.02385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4" grpId="0"/>
      <p:bldP spid="15" grpId="0"/>
      <p:bldP spid="16" grpId="0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93524"/>
              </p:ext>
            </p:extLst>
          </p:nvPr>
        </p:nvGraphicFramePr>
        <p:xfrm>
          <a:off x="450601" y="1150056"/>
          <a:ext cx="7199420" cy="127485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78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I’ve read all of the author’s books.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05540"/>
              </p:ext>
            </p:extLst>
          </p:nvPr>
        </p:nvGraphicFramePr>
        <p:xfrm>
          <a:off x="450601" y="2436812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91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4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I haven’t travelled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 lot outside of Europe.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05106"/>
              </p:ext>
            </p:extLst>
          </p:nvPr>
        </p:nvGraphicFramePr>
        <p:xfrm>
          <a:off x="450601" y="3684180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78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Have you ever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been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Canada?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participle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?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839294"/>
              </p:ext>
            </p:extLst>
          </p:nvPr>
        </p:nvGraphicFramePr>
        <p:xfrm>
          <a:off x="450601" y="4927316"/>
          <a:ext cx="7199420" cy="10561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35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0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3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7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: No,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 haven’t.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55">
                <a:tc rowSpan="2">
                  <a:txBody>
                    <a:bodyPr/>
                    <a:lstStyle/>
                    <a:p>
                      <a:pPr algn="ctr"/>
                      <a:endParaRPr lang="en-US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have/haven’t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55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has/hasn’t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027" y="229387"/>
            <a:ext cx="1075867" cy="1075867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933451" y="229386"/>
            <a:ext cx="2630275" cy="1202371"/>
          </a:xfrm>
          <a:prstGeom prst="wedgeRoundRectCallout">
            <a:avLst>
              <a:gd name="adj1" fmla="val 58147"/>
              <a:gd name="adj2" fmla="val -1517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auxiliary (helping) verb,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changes with the pronouns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Arc 29"/>
          <p:cNvSpPr/>
          <p:nvPr/>
        </p:nvSpPr>
        <p:spPr>
          <a:xfrm rot="5157138" flipV="1">
            <a:off x="5917202" y="-1796847"/>
            <a:ext cx="2089380" cy="7447635"/>
          </a:xfrm>
          <a:prstGeom prst="arc">
            <a:avLst>
              <a:gd name="adj1" fmla="val 7904317"/>
              <a:gd name="adj2" fmla="val 1592685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7769015" y="1519158"/>
            <a:ext cx="4233117" cy="2806150"/>
          </a:xfrm>
          <a:prstGeom prst="wedgeRoundRectCallout">
            <a:avLst>
              <a:gd name="adj1" fmla="val 31679"/>
              <a:gd name="adj2" fmla="val -5732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the third form that you usually find in verb tables. Look...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 of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are regular (with an 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ending) and others are irregular.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911218"/>
              </p:ext>
            </p:extLst>
          </p:nvPr>
        </p:nvGraphicFramePr>
        <p:xfrm>
          <a:off x="7894113" y="2191809"/>
          <a:ext cx="4032444" cy="11023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26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4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Open sans"/>
                          <a:cs typeface="Open sans"/>
                        </a:rPr>
                        <a:t>infinitive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Open sans"/>
                          <a:cs typeface="Open sans"/>
                        </a:rPr>
                        <a:t>past</a:t>
                      </a:r>
                      <a:r>
                        <a:rPr lang="en-US" dirty="0">
                          <a:latin typeface="Open sans"/>
                          <a:cs typeface="Open sans"/>
                        </a:rPr>
                        <a:t> simple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Open sans"/>
                          <a:cs typeface="Open sans"/>
                        </a:rPr>
                        <a:t>past</a:t>
                      </a:r>
                      <a:r>
                        <a:rPr lang="en-US" dirty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fr-FR" dirty="0" err="1">
                          <a:latin typeface="Open sans"/>
                          <a:cs typeface="Open sans"/>
                        </a:rPr>
                        <a:t>participle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to </a:t>
                      </a:r>
                      <a:r>
                        <a:rPr lang="en-US" baseline="0" dirty="0">
                          <a:latin typeface="Open sans"/>
                          <a:cs typeface="Open sans"/>
                        </a:rPr>
                        <a:t>eat</a:t>
                      </a:r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baseline="0" dirty="0">
                          <a:latin typeface="Open sans"/>
                          <a:cs typeface="Open sans"/>
                        </a:rPr>
                        <a:t>to travel</a:t>
                      </a:r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baseline="0" dirty="0">
                          <a:latin typeface="Open sans"/>
                          <a:cs typeface="Open sans"/>
                        </a:rPr>
                        <a:t>to speak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ate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travelled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spoke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eaten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travelled</a:t>
                      </a:r>
                    </a:p>
                    <a:p>
                      <a:r>
                        <a:rPr lang="en-US" dirty="0">
                          <a:latin typeface="Open sans"/>
                          <a:cs typeface="Open sans"/>
                        </a:rPr>
                        <a:t>spoken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Arc 31"/>
          <p:cNvSpPr/>
          <p:nvPr/>
        </p:nvSpPr>
        <p:spPr>
          <a:xfrm rot="5157138" flipV="1">
            <a:off x="9185781" y="-682016"/>
            <a:ext cx="2089380" cy="7447635"/>
          </a:xfrm>
          <a:prstGeom prst="arc">
            <a:avLst>
              <a:gd name="adj1" fmla="val 15051627"/>
              <a:gd name="adj2" fmla="val 1592685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7765425" y="4359688"/>
            <a:ext cx="3952936" cy="942880"/>
          </a:xfrm>
          <a:prstGeom prst="wedgeRoundRectCallout">
            <a:avLst>
              <a:gd name="adj1" fmla="val 54345"/>
              <a:gd name="adj2" fmla="val -477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can often make the negative with the adverb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never,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s. Read more on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next…</a:t>
            </a:r>
          </a:p>
        </p:txBody>
      </p:sp>
      <p:sp>
        <p:nvSpPr>
          <p:cNvPr id="34" name="Pentagon 33"/>
          <p:cNvSpPr/>
          <p:nvPr/>
        </p:nvSpPr>
        <p:spPr>
          <a:xfrm>
            <a:off x="9721516" y="5358380"/>
            <a:ext cx="2205041" cy="71449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never…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60E959CA-0770-438B-86D4-93901C87584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491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Adverbs: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9"/>
            <a:ext cx="3604270" cy="1315322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book is amazing! I’ve read all of the author’s novels. He’s Canadian.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sounds beautiful.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I’ve never visited Canada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 would love to! I haven’t travelled a lot outside of Europe.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25" y="4203964"/>
            <a:ext cx="1239894" cy="1239894"/>
          </a:xfrm>
          <a:prstGeom prst="rect">
            <a:avLst/>
          </a:prstGeom>
        </p:spPr>
      </p:pic>
      <p:sp>
        <p:nvSpPr>
          <p:cNvPr id="45" name="Rounded Rectangular Callout 44"/>
          <p:cNvSpPr/>
          <p:nvPr/>
        </p:nvSpPr>
        <p:spPr>
          <a:xfrm>
            <a:off x="275336" y="4995081"/>
            <a:ext cx="4661418" cy="898800"/>
          </a:xfrm>
          <a:prstGeom prst="wedgeRoundRectCallout">
            <a:avLst>
              <a:gd name="adj1" fmla="val 63867"/>
              <a:gd name="adj2" fmla="val 11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for the last time. Do we usually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or negative statements?</a:t>
            </a:r>
          </a:p>
        </p:txBody>
      </p:sp>
      <p:sp>
        <p:nvSpPr>
          <p:cNvPr id="46" name="Shape 87"/>
          <p:cNvSpPr/>
          <p:nvPr/>
        </p:nvSpPr>
        <p:spPr>
          <a:xfrm>
            <a:off x="408091" y="4031362"/>
            <a:ext cx="1910954" cy="908320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Question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" name="Rounded Rectangular Callout 46"/>
          <p:cNvSpPr/>
          <p:nvPr/>
        </p:nvSpPr>
        <p:spPr>
          <a:xfrm>
            <a:off x="2480642" y="2569439"/>
            <a:ext cx="3102368" cy="1760884"/>
          </a:xfrm>
          <a:prstGeom prst="wedgeRoundRectCallout">
            <a:avLst>
              <a:gd name="adj1" fmla="val 59415"/>
              <a:gd name="adj2" fmla="val 352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negative statements about general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experiences. How can we make the statement in the conversation again using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48" name="Shape 87"/>
          <p:cNvSpPr/>
          <p:nvPr/>
        </p:nvSpPr>
        <p:spPr>
          <a:xfrm>
            <a:off x="5750405" y="2553615"/>
            <a:ext cx="3222502" cy="891298"/>
          </a:xfrm>
          <a:prstGeom prst="cloudCallout">
            <a:avLst>
              <a:gd name="adj1" fmla="val -63394"/>
              <a:gd name="adj2" fmla="val 286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haven’t (have not) visited Canada.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" name="Rounded Rectangular Callout 48"/>
          <p:cNvSpPr/>
          <p:nvPr/>
        </p:nvSpPr>
        <p:spPr>
          <a:xfrm>
            <a:off x="6687349" y="3673480"/>
            <a:ext cx="3638189" cy="2317887"/>
          </a:xfrm>
          <a:prstGeom prst="wedgeRoundRectCallout">
            <a:avLst>
              <a:gd name="adj1" fmla="val -55911"/>
              <a:gd name="adj2" fmla="val -2277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two examples with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Choose the correct word order for these adverbs.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A. Before the auxiliary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B. Before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C. After the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50" name="Shape 87"/>
          <p:cNvSpPr/>
          <p:nvPr/>
        </p:nvSpPr>
        <p:spPr>
          <a:xfrm>
            <a:off x="10337135" y="3316975"/>
            <a:ext cx="1228298" cy="879307"/>
          </a:xfrm>
          <a:prstGeom prst="cloudCallout">
            <a:avLst>
              <a:gd name="adj1" fmla="val -56873"/>
              <a:gd name="adj2" fmla="val 5699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C0F1A1AC-CA30-4D79-9A97-38F03A2204E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5812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Adverbs: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17" y="1743000"/>
            <a:ext cx="982716" cy="982716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1900710" y="1787676"/>
            <a:ext cx="3268405" cy="751700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37" y="3778845"/>
            <a:ext cx="989003" cy="98900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4341975" y="5481426"/>
            <a:ext cx="3098061" cy="702592"/>
          </a:xfrm>
          <a:prstGeom prst="wedgeRoundRectCallout">
            <a:avLst>
              <a:gd name="adj1" fmla="val 59149"/>
              <a:gd name="adj2" fmla="val -2065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visited Canada</a:t>
            </a:r>
            <a:r>
              <a:rPr lang="en-US" sz="160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5" name="Shape 82"/>
          <p:cNvSpPr txBox="1">
            <a:spLocks/>
          </p:cNvSpPr>
          <p:nvPr/>
        </p:nvSpPr>
        <p:spPr>
          <a:xfrm>
            <a:off x="450600" y="1162554"/>
            <a:ext cx="10816961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fr-FR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to ask about general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experiences.</a:t>
            </a:r>
            <a:endParaRPr lang="en-US" sz="2500" b="1" i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689" y="306249"/>
            <a:ext cx="1000735" cy="1000735"/>
          </a:xfrm>
          <a:prstGeom prst="rect">
            <a:avLst/>
          </a:prstGeom>
        </p:spPr>
      </p:pic>
      <p:sp>
        <p:nvSpPr>
          <p:cNvPr id="91" name="Pentagon 90"/>
          <p:cNvSpPr/>
          <p:nvPr/>
        </p:nvSpPr>
        <p:spPr>
          <a:xfrm>
            <a:off x="8948686" y="559672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Let’s practise!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01437" y="2951553"/>
            <a:ext cx="10576488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create negative statements about general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 instead of using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2500" b="1" i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Shape 82"/>
          <p:cNvSpPr txBox="1">
            <a:spLocks/>
          </p:cNvSpPr>
          <p:nvPr/>
        </p:nvSpPr>
        <p:spPr>
          <a:xfrm>
            <a:off x="401436" y="4862581"/>
            <a:ext cx="10803873" cy="7068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the adverbs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 </a:t>
            </a:r>
            <a:r>
              <a:rPr lang="en-US" sz="25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before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participle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25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633743" y="5431527"/>
            <a:ext cx="3268405" cy="751700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ever been to Canada?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Arc 32"/>
          <p:cNvSpPr/>
          <p:nvPr/>
        </p:nvSpPr>
        <p:spPr>
          <a:xfrm rot="13889947" flipV="1">
            <a:off x="4748897" y="5684246"/>
            <a:ext cx="2089380" cy="1784686"/>
          </a:xfrm>
          <a:prstGeom prst="arc">
            <a:avLst>
              <a:gd name="adj1" fmla="val 18632212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33"/>
          <p:cNvSpPr/>
          <p:nvPr/>
        </p:nvSpPr>
        <p:spPr>
          <a:xfrm rot="13889947" flipV="1">
            <a:off x="1699162" y="5565869"/>
            <a:ext cx="2089380" cy="1784686"/>
          </a:xfrm>
          <a:prstGeom prst="arc">
            <a:avLst>
              <a:gd name="adj1" fmla="val 18632212"/>
              <a:gd name="adj2" fmla="val 2098435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11460" y="3922050"/>
            <a:ext cx="3098061" cy="702592"/>
          </a:xfrm>
          <a:prstGeom prst="wedgeRoundRectCallout">
            <a:avLst>
              <a:gd name="adj1" fmla="val -58471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never </a:t>
            </a:r>
            <a:r>
              <a:rPr lang="en-US" sz="1600" b="1">
                <a:latin typeface="Open Sans" charset="0"/>
                <a:ea typeface="Open Sans" charset="0"/>
                <a:cs typeface="Open Sans" charset="0"/>
                <a:sym typeface="Open Sans"/>
              </a:rPr>
              <a:t>visited Canada</a:t>
            </a:r>
            <a:r>
              <a:rPr lang="en-US" sz="160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6369257" y="1830154"/>
            <a:ext cx="3279710" cy="783092"/>
          </a:xfrm>
          <a:prstGeom prst="wedgeRoundRectCallout">
            <a:avLst>
              <a:gd name="adj1" fmla="val 57292"/>
              <a:gd name="adj2" fmla="val -52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asking about a general </a:t>
            </a:r>
            <a:r>
              <a:rPr lang="fr-F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experience ‘in your life’.</a:t>
            </a:r>
          </a:p>
        </p:txBody>
      </p:sp>
      <p:sp>
        <p:nvSpPr>
          <p:cNvPr id="37" name="Arc 36"/>
          <p:cNvSpPr/>
          <p:nvPr/>
        </p:nvSpPr>
        <p:spPr>
          <a:xfrm rot="15186840" flipV="1">
            <a:off x="4441708" y="1408766"/>
            <a:ext cx="2089380" cy="3085573"/>
          </a:xfrm>
          <a:prstGeom prst="arc">
            <a:avLst>
              <a:gd name="adj1" fmla="val 17756300"/>
              <a:gd name="adj2" fmla="val 9251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6302646" y="3825823"/>
            <a:ext cx="3279710" cy="783092"/>
          </a:xfrm>
          <a:prstGeom prst="wedgeRoundRectCallout">
            <a:avLst>
              <a:gd name="adj1" fmla="val 57292"/>
              <a:gd name="adj2" fmla="val -52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the same as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haven’t (have not) visited Canada.’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Arc 38"/>
          <p:cNvSpPr/>
          <p:nvPr/>
        </p:nvSpPr>
        <p:spPr>
          <a:xfrm rot="15186840" flipV="1">
            <a:off x="4277080" y="3371881"/>
            <a:ext cx="2089380" cy="3085573"/>
          </a:xfrm>
          <a:prstGeom prst="arc">
            <a:avLst>
              <a:gd name="adj1" fmla="val 17756300"/>
              <a:gd name="adj2" fmla="val 9251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5AD26BD8-90C1-4FEC-8E48-233C5B1DDF2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6846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45" grpId="0"/>
      <p:bldP spid="91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She has eat in this restaurant many times before.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have gone to bed early last night because I was tired.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Sophie and Arnold have been to Paris.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Which cities in England you have visited?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sister and I never have travelled abroad.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Have you ever lived alone?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 in these sentences. Some of the sentences are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correct.</a:t>
            </a:r>
            <a:endParaRPr lang="en-US" sz="2000" b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1488" y="1884694"/>
            <a:ext cx="4887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She has </a:t>
            </a:r>
            <a:r>
              <a:rPr lang="en-US" sz="1600" b="1" dirty="0">
                <a:solidFill>
                  <a:srgbClr val="00B0F0"/>
                </a:solidFill>
              </a:rPr>
              <a:t>eaten</a:t>
            </a:r>
            <a:r>
              <a:rPr lang="en-US" sz="1600" dirty="0">
                <a:solidFill>
                  <a:srgbClr val="00B0F0"/>
                </a:solidFill>
              </a:rPr>
              <a:t> in this restaurant many times before.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51488" y="2613558"/>
            <a:ext cx="4660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I </a:t>
            </a:r>
            <a:r>
              <a:rPr lang="en-US" sz="1600" b="1" dirty="0">
                <a:solidFill>
                  <a:srgbClr val="00B0F0"/>
                </a:solidFill>
              </a:rPr>
              <a:t>went </a:t>
            </a:r>
            <a:r>
              <a:rPr lang="en-US" sz="1600" dirty="0">
                <a:solidFill>
                  <a:srgbClr val="00B0F0"/>
                </a:solidFill>
              </a:rPr>
              <a:t>to bed early last night because I was tired.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51488" y="4067016"/>
            <a:ext cx="39998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B0F0"/>
                </a:solidFill>
              </a:rPr>
              <a:t>Which cities in England </a:t>
            </a:r>
            <a:r>
              <a:rPr lang="en-US" sz="1600" b="1">
                <a:solidFill>
                  <a:srgbClr val="00B0F0"/>
                </a:solidFill>
              </a:rPr>
              <a:t>have you</a:t>
            </a:r>
            <a:r>
              <a:rPr lang="en-US" sz="1600">
                <a:solidFill>
                  <a:srgbClr val="00B0F0"/>
                </a:solidFill>
              </a:rPr>
              <a:t> visited?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54680" y="4863030"/>
            <a:ext cx="42354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B0F0"/>
                </a:solidFill>
              </a:rPr>
              <a:t>My sister and I </a:t>
            </a:r>
            <a:r>
              <a:rPr lang="en-US" sz="1600" b="1">
                <a:solidFill>
                  <a:srgbClr val="00B0F0"/>
                </a:solidFill>
              </a:rPr>
              <a:t>have never</a:t>
            </a:r>
            <a:r>
              <a:rPr lang="en-US" sz="1600">
                <a:solidFill>
                  <a:srgbClr val="00B0F0"/>
                </a:solidFill>
              </a:rPr>
              <a:t> travelled abroad.</a:t>
            </a:r>
          </a:p>
        </p:txBody>
      </p:sp>
      <p:grpSp>
        <p:nvGrpSpPr>
          <p:cNvPr id="14" name="Agrupar 13"/>
          <p:cNvGrpSpPr/>
          <p:nvPr/>
        </p:nvGrpSpPr>
        <p:grpSpPr>
          <a:xfrm>
            <a:off x="4971706" y="4430796"/>
            <a:ext cx="571500" cy="435429"/>
            <a:chOff x="7402286" y="1995714"/>
            <a:chExt cx="762000" cy="580572"/>
          </a:xfrm>
        </p:grpSpPr>
        <p:sp>
          <p:nvSpPr>
            <p:cNvPr id="15" name="Forma libre 14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6" name="Forma libre 15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4763046" y="3636835"/>
            <a:ext cx="571500" cy="435429"/>
            <a:chOff x="7402286" y="1995714"/>
            <a:chExt cx="762000" cy="580572"/>
          </a:xfrm>
        </p:grpSpPr>
        <p:sp>
          <p:nvSpPr>
            <p:cNvPr id="18" name="Forma libre 17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6071415" y="2151990"/>
            <a:ext cx="571500" cy="435429"/>
            <a:chOff x="7402286" y="1995714"/>
            <a:chExt cx="762000" cy="580572"/>
          </a:xfrm>
        </p:grpSpPr>
        <p:sp>
          <p:nvSpPr>
            <p:cNvPr id="21" name="Forma libre 20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Forma libre 21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23" name="Agrupar 22"/>
          <p:cNvGrpSpPr/>
          <p:nvPr/>
        </p:nvGrpSpPr>
        <p:grpSpPr>
          <a:xfrm>
            <a:off x="5466258" y="1451213"/>
            <a:ext cx="571500" cy="435429"/>
            <a:chOff x="7402286" y="1995714"/>
            <a:chExt cx="762000" cy="580572"/>
          </a:xfrm>
        </p:grpSpPr>
        <p:sp>
          <p:nvSpPr>
            <p:cNvPr id="24" name="Forma libre 23"/>
            <p:cNvSpPr/>
            <p:nvPr/>
          </p:nvSpPr>
          <p:spPr>
            <a:xfrm>
              <a:off x="7402286" y="1995714"/>
              <a:ext cx="762000" cy="580572"/>
            </a:xfrm>
            <a:custGeom>
              <a:avLst/>
              <a:gdLst>
                <a:gd name="connsiteX0" fmla="*/ 0 w 762000"/>
                <a:gd name="connsiteY0" fmla="*/ 580572 h 580572"/>
                <a:gd name="connsiteX1" fmla="*/ 90714 w 762000"/>
                <a:gd name="connsiteY1" fmla="*/ 471715 h 580572"/>
                <a:gd name="connsiteX2" fmla="*/ 399143 w 762000"/>
                <a:gd name="connsiteY2" fmla="*/ 272143 h 580572"/>
                <a:gd name="connsiteX3" fmla="*/ 471714 w 762000"/>
                <a:gd name="connsiteY3" fmla="*/ 217715 h 580572"/>
                <a:gd name="connsiteX4" fmla="*/ 725714 w 762000"/>
                <a:gd name="connsiteY4" fmla="*/ 36286 h 580572"/>
                <a:gd name="connsiteX5" fmla="*/ 762000 w 762000"/>
                <a:gd name="connsiteY5" fmla="*/ 0 h 58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580572">
                  <a:moveTo>
                    <a:pt x="0" y="580572"/>
                  </a:moveTo>
                  <a:cubicBezTo>
                    <a:pt x="30238" y="544286"/>
                    <a:pt x="54253" y="501742"/>
                    <a:pt x="90714" y="471715"/>
                  </a:cubicBezTo>
                  <a:cubicBezTo>
                    <a:pt x="264687" y="328443"/>
                    <a:pt x="263185" y="362781"/>
                    <a:pt x="399143" y="272143"/>
                  </a:cubicBezTo>
                  <a:cubicBezTo>
                    <a:pt x="424302" y="255370"/>
                    <a:pt x="446942" y="235055"/>
                    <a:pt x="471714" y="217715"/>
                  </a:cubicBezTo>
                  <a:cubicBezTo>
                    <a:pt x="540387" y="169643"/>
                    <a:pt x="671187" y="90813"/>
                    <a:pt x="725714" y="36286"/>
                  </a:cubicBezTo>
                  <a:lnTo>
                    <a:pt x="7620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5" name="Forma libre 24"/>
            <p:cNvSpPr/>
            <p:nvPr/>
          </p:nvSpPr>
          <p:spPr>
            <a:xfrm>
              <a:off x="7456714" y="2032000"/>
              <a:ext cx="562429" cy="526143"/>
            </a:xfrm>
            <a:custGeom>
              <a:avLst/>
              <a:gdLst>
                <a:gd name="connsiteX0" fmla="*/ 0 w 562429"/>
                <a:gd name="connsiteY0" fmla="*/ 0 h 526143"/>
                <a:gd name="connsiteX1" fmla="*/ 181429 w 562429"/>
                <a:gd name="connsiteY1" fmla="*/ 199571 h 526143"/>
                <a:gd name="connsiteX2" fmla="*/ 235857 w 562429"/>
                <a:gd name="connsiteY2" fmla="*/ 235857 h 526143"/>
                <a:gd name="connsiteX3" fmla="*/ 290286 w 562429"/>
                <a:gd name="connsiteY3" fmla="*/ 290286 h 526143"/>
                <a:gd name="connsiteX4" fmla="*/ 399143 w 562429"/>
                <a:gd name="connsiteY4" fmla="*/ 362857 h 526143"/>
                <a:gd name="connsiteX5" fmla="*/ 453572 w 562429"/>
                <a:gd name="connsiteY5" fmla="*/ 399143 h 526143"/>
                <a:gd name="connsiteX6" fmla="*/ 508000 w 562429"/>
                <a:gd name="connsiteY6" fmla="*/ 435429 h 526143"/>
                <a:gd name="connsiteX7" fmla="*/ 562429 w 562429"/>
                <a:gd name="connsiteY7" fmla="*/ 526143 h 526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429" h="526143">
                  <a:moveTo>
                    <a:pt x="0" y="0"/>
                  </a:moveTo>
                  <a:cubicBezTo>
                    <a:pt x="45881" y="57350"/>
                    <a:pt x="123042" y="160645"/>
                    <a:pt x="181429" y="199571"/>
                  </a:cubicBezTo>
                  <a:cubicBezTo>
                    <a:pt x="199572" y="211666"/>
                    <a:pt x="219106" y="221898"/>
                    <a:pt x="235857" y="235857"/>
                  </a:cubicBezTo>
                  <a:cubicBezTo>
                    <a:pt x="255568" y="252283"/>
                    <a:pt x="270033" y="274533"/>
                    <a:pt x="290286" y="290286"/>
                  </a:cubicBezTo>
                  <a:cubicBezTo>
                    <a:pt x="324710" y="317060"/>
                    <a:pt x="362857" y="338667"/>
                    <a:pt x="399143" y="362857"/>
                  </a:cubicBezTo>
                  <a:lnTo>
                    <a:pt x="453572" y="399143"/>
                  </a:lnTo>
                  <a:lnTo>
                    <a:pt x="508000" y="435429"/>
                  </a:lnTo>
                  <a:cubicBezTo>
                    <a:pt x="531552" y="506085"/>
                    <a:pt x="512620" y="476334"/>
                    <a:pt x="562429" y="526143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3ADCF594-A7EC-4550-84AA-A2E4C48F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775" y="2931827"/>
            <a:ext cx="646674" cy="6042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DCF594-A7EC-4550-84AA-A2E4C48F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045" y="5188633"/>
            <a:ext cx="646674" cy="604269"/>
          </a:xfrm>
          <a:prstGeom prst="rect">
            <a:avLst/>
          </a:prstGeom>
        </p:spPr>
      </p:pic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6A5EC5C2-1E13-43DF-8C13-C63B20A1D29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8375</TotalTime>
  <Words>1145</Words>
  <Application>Microsoft Office PowerPoint</Application>
  <PresentationFormat>Widescreen</PresentationFormat>
  <Paragraphs>194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A2 present perfect </vt:lpstr>
      <vt:lpstr>The present perfect.</vt:lpstr>
      <vt:lpstr>Function: present perfect</vt:lpstr>
      <vt:lpstr>Function: present perfect</vt:lpstr>
      <vt:lpstr>Form: present perfect</vt:lpstr>
      <vt:lpstr>Form: present perfect</vt:lpstr>
      <vt:lpstr>Adverbs: ever and never</vt:lpstr>
      <vt:lpstr>Adverbs: ever and never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113</cp:revision>
  <dcterms:modified xsi:type="dcterms:W3CDTF">2019-12-05T09:21:56Z</dcterms:modified>
</cp:coreProperties>
</file>